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72" r:id="rId3"/>
    <p:sldId id="273" r:id="rId4"/>
    <p:sldId id="274" r:id="rId5"/>
    <p:sldId id="275" r:id="rId6"/>
    <p:sldId id="276" r:id="rId7"/>
    <p:sldId id="257" r:id="rId8"/>
    <p:sldId id="258" r:id="rId9"/>
    <p:sldId id="261" r:id="rId10"/>
    <p:sldId id="259" r:id="rId11"/>
    <p:sldId id="262" r:id="rId12"/>
    <p:sldId id="271" r:id="rId13"/>
    <p:sldId id="263" r:id="rId14"/>
    <p:sldId id="264" r:id="rId15"/>
    <p:sldId id="265" r:id="rId16"/>
    <p:sldId id="266" r:id="rId17"/>
    <p:sldId id="267" r:id="rId18"/>
    <p:sldId id="268" r:id="rId19"/>
    <p:sldId id="270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gif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0951C-392A-4798-B77B-D01CAD52E717}" type="datetimeFigureOut">
              <a:rPr lang="en-US"/>
              <a:t>11/29/2017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713E0A-3D38-43CE-83F4-41FB17A5777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45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Lucky our client posts his schedule</a:t>
            </a:r>
          </a:p>
          <a:p>
            <a:pPr marL="628650" lvl="1" indent="-171450">
              <a:buFont typeface="Arial"/>
              <a:buChar char="•"/>
            </a:pPr>
            <a:r>
              <a:rPr lang="en-US"/>
              <a:t>Not one client meeting included all four of us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The day we covered using Java to interface was my oh crap moment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13E0A-3D38-43CE-83F4-41FB17A5777A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63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In a professional setting with a good project leader, blame isn't a thing. The only thing that matters is solving the problem and moving on.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It's stressful working at the last minute, but may be unavoidable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Done is better than perfect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For those who can't make it to client meetings or physical meetings and tend to be assigned tasks, having detailed specifications will save time and frustration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Client meetings tended to jump around between what's part of the database, hopes and dreams, how things are connected and so 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13E0A-3D38-43CE-83F4-41FB17A5777A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237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Said the client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713E0A-3D38-43CE-83F4-41FB17A5777A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944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1B1BC20-CC70-4C30-B9BE-C23E121CA60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BED7CCD5-D3A4-4162-9CC4-03DF5AB89D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D5E95061-A9DC-4C67-BCAF-F560690997E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92D4D96C-8395-4198-90A3-2363570D4D3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F229BAE-A3AA-4095-A3F8-65181A71303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71621C3-B057-4E50-808A-EF718590D2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37D3BCDA-C38C-4B10-A653-0210E859787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CE4DC5B4-793A-4E8B-A3F7-53EB548F452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2664DA82-4469-42CC-93F4-662128EC65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ED439A82-9407-4694-886D-7447BDFFD9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C35292A7-2459-4132-8FE8-54BF071CCE2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A55D4A9-1B6E-409D-BF10-201C8A8292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FDA8F85E-07E7-45C0-A165-6DB771A53D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09508E73-6AA1-460C-97B9-8EF00855A5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5913AD99-4A77-44C3-ACDF-8410765B76C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413BDF5F-2CC6-47A3-B422-38D6E292DC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6F69599A-544F-4B1D-91C3-762B09CF78F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DFAE31B2-DF2A-4FD2-B98E-3657F825C9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9D7B120D-680C-4AC9-A263-A7DE0F5F1F7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DC8A9F99-D409-4E13-8D58-6A34BE714D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EB955E41-680C-44AA-B602-C1A69E951E2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332ED336-B831-4A24-9181-CC63707A4E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A8B6B8C-5265-4AD1-9A67-B3CFFF4A9C3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9E8ED6FD-8796-48CB-98ED-0E729E16B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DE668E67-2522-4B6B-A8BF-C3CD36F891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B2474CAA-635F-43E4-AFFF-B24637DC6F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1C1B778D-83CB-443C-B463-7EE26603E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654DEAB4-B194-4182-A7BE-E247F19AAE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D8E3CE4C-0C48-485B-8EA0-B036FCC333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7958BBBD-B721-4DA1-8764-D8188EB7067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23180B75-7F19-41E5-A4C3-9096FF7D19E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57F706CF-8096-494C-A6E1-5BE7F62306F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8B4065A5-6701-492B-BE7F-9E00FE6156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66E06571-DDD0-47CB-97CF-FF843246734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50F0D75F-DE36-46A5-8FEB-00CF9D01A55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C7AF11B9-2298-41D7-9878-99E19E8274F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7B43B683-4229-4623-A504-56FE6CCB55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7B4CC276-9BB9-4394-A369-F7DB2BD8E8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98010162-18EE-455C-AABD-0B715C2BBF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5950D288-22B2-4286-B4FB-D6665C103E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E0A686CA-B0EF-4B0C-B69B-E715EA3E54E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75D61EE6-C405-433B-AEC8-6241D547207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4C718553-7221-4BFF-AFEE-64E166C6A8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9F00A845-A7BB-4253-8C15-0FF3D05980ED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53476DBF-E7E4-46E9-AAF2-8810E14EEC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4F608C86-9940-444C-B200-155DF4E02B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BB49A08B-2E6F-4B8C-8F61-6869B069BA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03A08195-C526-497F-89D0-566E91704B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235FDAAF-2063-40C9-BE1C-7E116C8A30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2EAF15FA-570E-412B-992B-CAAB8338448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1FCA14D-FA3E-44C1-B8CB-8C8B7304862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A889215B-3708-4985-A1D7-42A99B3575C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5C58C66E-AFD4-4A37-9646-FF8A511A6C1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F99DC7ED-E983-4ACA-B702-727C2A5939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918FC910-5BDA-49AE-95A5-774012D2D60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AA1E286C-EECB-46DC-9505-501CCDD8B8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838D816-F9F3-4AB2-92C6-1F986D0BC03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69" name="Round Diagonal Corner Rectangle 6">
            <a:extLst>
              <a:ext uri="{FF2B5EF4-FFF2-40B4-BE49-F238E27FC236}">
                <a16:creationId xmlns:a16="http://schemas.microsoft.com/office/drawing/2014/main" id="{4683B8BC-85C4-41F2-9CD3-B074823B6BB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ropped-RISE-Logo-CLR.png">
            <a:extLst>
              <a:ext uri="{FF2B5EF4-FFF2-40B4-BE49-F238E27FC236}">
                <a16:creationId xmlns:a16="http://schemas.microsoft.com/office/drawing/2014/main" id="{CB411B04-B470-421E-9A35-BDC82C96F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685" y="951493"/>
            <a:ext cx="8562568" cy="29754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7233" y="4539573"/>
            <a:ext cx="8957534" cy="1182838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Save all the datas!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1275" y="5722411"/>
            <a:ext cx="8369450" cy="4803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solidFill>
                  <a:schemeClr val="bg2"/>
                </a:solidFill>
              </a:rPr>
              <a:t>The journey to a RISE relational Database</a:t>
            </a: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A838DBA2-246D-4087-AE0A-6EA2B4B65AF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9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1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5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9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9" name="Picture 9" descr="Student History.png">
            <a:extLst>
              <a:ext uri="{FF2B5EF4-FFF2-40B4-BE49-F238E27FC236}">
                <a16:creationId xmlns:a16="http://schemas.microsoft.com/office/drawing/2014/main" id="{572BAB08-8C84-42D6-84DA-4ECDA3DA9BB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t="6"/>
          <a:stretch/>
        </p:blipFill>
        <p:spPr>
          <a:xfrm>
            <a:off x="1283788" y="2303425"/>
            <a:ext cx="4378111" cy="323990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4C5D91-3E85-4CB8-A177-422B9EE6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Client requirements: student advising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37158-9C7C-495F-AAF7-F346EE39F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04479" y="2249487"/>
            <a:ext cx="4844521" cy="35417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Advisors want to see job/internship history and any past notes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Time stamp job/internship applications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Track successful applications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Be able to retroactively add job/internship history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62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9775AF3B-5284-4B97-9BB7-55C6FB3699C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0F1F7ED-DA39-478F-85DA-317DE08941E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1DAE5903-52E8-4F25-8473-93EF4837763C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8" name="Rectangle 5">
                <a:extLst>
                  <a:ext uri="{FF2B5EF4-FFF2-40B4-BE49-F238E27FC236}">
                    <a16:creationId xmlns:a16="http://schemas.microsoft.com/office/drawing/2014/main" id="{894835C1-32DE-4571-AD10-28D58CB8CFD1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6">
                <a:extLst>
                  <a:ext uri="{FF2B5EF4-FFF2-40B4-BE49-F238E27FC236}">
                    <a16:creationId xmlns:a16="http://schemas.microsoft.com/office/drawing/2014/main" id="{097A5B92-0B48-4251-9764-D34DF889207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7">
                <a:extLst>
                  <a:ext uri="{FF2B5EF4-FFF2-40B4-BE49-F238E27FC236}">
                    <a16:creationId xmlns:a16="http://schemas.microsoft.com/office/drawing/2014/main" id="{E222BF19-57E7-43F3-A2B9-2398BEF966D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Freeform 8">
                <a:extLst>
                  <a:ext uri="{FF2B5EF4-FFF2-40B4-BE49-F238E27FC236}">
                    <a16:creationId xmlns:a16="http://schemas.microsoft.com/office/drawing/2014/main" id="{60C8836E-B7D9-48A9-8FD9-4CC52AF44D2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8504740E-456D-4FB9-9520-4317CCFA71B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1563A7B4-B1D5-4F93-AFF9-2EB78655FC56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D139ED24-FA37-4470-8B42-D0D00EDE14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48825AA7-BB26-45C2-93A2-1AD8D9A2325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A98D0B91-D4E4-402D-8234-E96987219E9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94F1DB97-3769-4DA5-9F45-47132C3125D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A9BC86E2-B185-4D80-81B5-A8D387E67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Line 16">
                <a:extLst>
                  <a:ext uri="{FF2B5EF4-FFF2-40B4-BE49-F238E27FC236}">
                    <a16:creationId xmlns:a16="http://schemas.microsoft.com/office/drawing/2014/main" id="{FA773F49-8CD0-46DC-B986-F2DB57BD7266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8C55A009-3401-4888-93C7-4ED51CBC64F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10B44829-5BB5-48C5-8492-699971FE780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30C1F9A0-4FA6-4F6F-B2D0-A1BBA41DFC3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01BF274F-C7B8-44B4-A183-307D8619D27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Rectangle 21">
                <a:extLst>
                  <a:ext uri="{FF2B5EF4-FFF2-40B4-BE49-F238E27FC236}">
                    <a16:creationId xmlns:a16="http://schemas.microsoft.com/office/drawing/2014/main" id="{037E8930-0F22-4558-9432-F18953E32A04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22">
                <a:extLst>
                  <a:ext uri="{FF2B5EF4-FFF2-40B4-BE49-F238E27FC236}">
                    <a16:creationId xmlns:a16="http://schemas.microsoft.com/office/drawing/2014/main" id="{9AFC3429-FF29-47FF-A4A8-317A979DB92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23">
                <a:extLst>
                  <a:ext uri="{FF2B5EF4-FFF2-40B4-BE49-F238E27FC236}">
                    <a16:creationId xmlns:a16="http://schemas.microsoft.com/office/drawing/2014/main" id="{91D48543-2C05-4768-80B1-ECA6F88508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24">
                <a:extLst>
                  <a:ext uri="{FF2B5EF4-FFF2-40B4-BE49-F238E27FC236}">
                    <a16:creationId xmlns:a16="http://schemas.microsoft.com/office/drawing/2014/main" id="{3AC527CC-154C-4370-A25B-74AC5B4A631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25">
                <a:extLst>
                  <a:ext uri="{FF2B5EF4-FFF2-40B4-BE49-F238E27FC236}">
                    <a16:creationId xmlns:a16="http://schemas.microsoft.com/office/drawing/2014/main" id="{798B18F5-51C9-4E50-95C5-A850EF5398A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26">
                <a:extLst>
                  <a:ext uri="{FF2B5EF4-FFF2-40B4-BE49-F238E27FC236}">
                    <a16:creationId xmlns:a16="http://schemas.microsoft.com/office/drawing/2014/main" id="{15B4CF27-638C-4979-B0FD-6263E13074A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27">
                <a:extLst>
                  <a:ext uri="{FF2B5EF4-FFF2-40B4-BE49-F238E27FC236}">
                    <a16:creationId xmlns:a16="http://schemas.microsoft.com/office/drawing/2014/main" id="{236C6A22-48A2-4442-B82D-30DB4982724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28">
                <a:extLst>
                  <a:ext uri="{FF2B5EF4-FFF2-40B4-BE49-F238E27FC236}">
                    <a16:creationId xmlns:a16="http://schemas.microsoft.com/office/drawing/2014/main" id="{1BB7BCE1-0D99-412E-ABA6-81412638E9E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29">
                <a:extLst>
                  <a:ext uri="{FF2B5EF4-FFF2-40B4-BE49-F238E27FC236}">
                    <a16:creationId xmlns:a16="http://schemas.microsoft.com/office/drawing/2014/main" id="{C20E57E0-0912-44F2-93DA-75E4D13F3B7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30">
                <a:extLst>
                  <a:ext uri="{FF2B5EF4-FFF2-40B4-BE49-F238E27FC236}">
                    <a16:creationId xmlns:a16="http://schemas.microsoft.com/office/drawing/2014/main" id="{DF059390-54ED-44F4-983F-92FF36AD94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31">
                <a:extLst>
                  <a:ext uri="{FF2B5EF4-FFF2-40B4-BE49-F238E27FC236}">
                    <a16:creationId xmlns:a16="http://schemas.microsoft.com/office/drawing/2014/main" id="{42D5E9ED-595D-443D-8CDC-D8FCD4021D7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DB14A457-C54A-4F1E-91FB-0FEE49877D68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58" name="Freeform 32">
                <a:extLst>
                  <a:ext uri="{FF2B5EF4-FFF2-40B4-BE49-F238E27FC236}">
                    <a16:creationId xmlns:a16="http://schemas.microsoft.com/office/drawing/2014/main" id="{791F3E2E-D393-464E-84B4-9B30D071ADE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9" name="Freeform 33">
                <a:extLst>
                  <a:ext uri="{FF2B5EF4-FFF2-40B4-BE49-F238E27FC236}">
                    <a16:creationId xmlns:a16="http://schemas.microsoft.com/office/drawing/2014/main" id="{EBEEAD6F-6425-4F85-A8A8-4FF19A909B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0" name="Freeform 34">
                <a:extLst>
                  <a:ext uri="{FF2B5EF4-FFF2-40B4-BE49-F238E27FC236}">
                    <a16:creationId xmlns:a16="http://schemas.microsoft.com/office/drawing/2014/main" id="{8AACA44E-9D6C-4708-8D61-D767B6620B8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1" name="Freeform 35">
                <a:extLst>
                  <a:ext uri="{FF2B5EF4-FFF2-40B4-BE49-F238E27FC236}">
                    <a16:creationId xmlns:a16="http://schemas.microsoft.com/office/drawing/2014/main" id="{B6E3525F-9937-463E-872C-8EB7C62D10C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2" name="Freeform 36">
                <a:extLst>
                  <a:ext uri="{FF2B5EF4-FFF2-40B4-BE49-F238E27FC236}">
                    <a16:creationId xmlns:a16="http://schemas.microsoft.com/office/drawing/2014/main" id="{BE829B0B-C602-40F1-81D1-A55332343D7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3" name="Freeform 37">
                <a:extLst>
                  <a:ext uri="{FF2B5EF4-FFF2-40B4-BE49-F238E27FC236}">
                    <a16:creationId xmlns:a16="http://schemas.microsoft.com/office/drawing/2014/main" id="{92660531-24B5-4B97-A4A2-64686E235DA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4" name="Freeform 38">
                <a:extLst>
                  <a:ext uri="{FF2B5EF4-FFF2-40B4-BE49-F238E27FC236}">
                    <a16:creationId xmlns:a16="http://schemas.microsoft.com/office/drawing/2014/main" id="{6242D0CE-6FFD-4D17-AC26-BD3E481195F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39">
                <a:extLst>
                  <a:ext uri="{FF2B5EF4-FFF2-40B4-BE49-F238E27FC236}">
                    <a16:creationId xmlns:a16="http://schemas.microsoft.com/office/drawing/2014/main" id="{61631F37-AF37-4DB9-8D98-A08586C7663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Freeform 40">
                <a:extLst>
                  <a:ext uri="{FF2B5EF4-FFF2-40B4-BE49-F238E27FC236}">
                    <a16:creationId xmlns:a16="http://schemas.microsoft.com/office/drawing/2014/main" id="{2A2597FF-2F22-40BB-A7B3-19C4DFCFFA0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7" name="Rectangle 41">
                <a:extLst>
                  <a:ext uri="{FF2B5EF4-FFF2-40B4-BE49-F238E27FC236}">
                    <a16:creationId xmlns:a16="http://schemas.microsoft.com/office/drawing/2014/main" id="{DCC8773C-0113-4046-B222-C8F4080AF38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96" name="Picture 2">
            <a:extLst>
              <a:ext uri="{FF2B5EF4-FFF2-40B4-BE49-F238E27FC236}">
                <a16:creationId xmlns:a16="http://schemas.microsoft.com/office/drawing/2014/main" id="{1B17CCE2-CEEF-40CA-8C4D-0DC2DCA78A2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98" name="Round Diagonal Corner Rectangle 9">
            <a:extLst>
              <a:ext uri="{FF2B5EF4-FFF2-40B4-BE49-F238E27FC236}">
                <a16:creationId xmlns:a16="http://schemas.microsoft.com/office/drawing/2014/main" id="{66D4F5BA-1D71-49B2-8A7F-6B4EB94D726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Org Relationships.png">
            <a:extLst>
              <a:ext uri="{FF2B5EF4-FFF2-40B4-BE49-F238E27FC236}">
                <a16:creationId xmlns:a16="http://schemas.microsoft.com/office/drawing/2014/main" id="{C94ECCA2-9F21-41E1-AEBE-5E4DD05EC0D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69" r="-806"/>
          <a:stretch/>
        </p:blipFill>
        <p:spPr>
          <a:xfrm>
            <a:off x="848675" y="1352550"/>
            <a:ext cx="5224232" cy="41401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BA2C10-9D74-4E96-ADD9-EC0DDDE2A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CLIENT REQUIREMENTS: ORG RELATIONSHIPS</a:t>
            </a:r>
          </a:p>
          <a:p>
            <a:endParaRPr lang="en-US" sz="36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05EB1C-2BC7-4EAC-ADB9-A6644D596CE5}"/>
              </a:ext>
            </a:extLst>
          </p:cNvPr>
          <p:cNvSpPr txBox="1"/>
          <p:nvPr/>
        </p:nvSpPr>
        <p:spPr>
          <a:xfrm>
            <a:off x="6503986" y="1981200"/>
            <a:ext cx="4819650" cy="181588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1400">
                <a:solidFill>
                  <a:srgbClr val="FFFFFF"/>
                </a:solidFill>
              </a:rPr>
              <a:t>Each relationship with an organization may have a different contact</a:t>
            </a:r>
          </a:p>
          <a:p>
            <a:pPr marL="285750" indent="-285750">
              <a:buChar char="•"/>
            </a:pPr>
            <a:r>
              <a:rPr lang="en-US" sz="1400">
                <a:solidFill>
                  <a:srgbClr val="FFFFFF"/>
                </a:solidFill>
              </a:rPr>
              <a:t>Relationships may have a RISE lead who maintains the relationship</a:t>
            </a:r>
          </a:p>
          <a:p>
            <a:pPr marL="285750" indent="-285750">
              <a:buChar char="•"/>
            </a:pPr>
            <a:r>
              <a:rPr lang="en-US" sz="1400">
                <a:solidFill>
                  <a:srgbClr val="FFFFFF"/>
                </a:solidFill>
              </a:rPr>
              <a:t>Wants to be able to report number of relationships of which types with all organizations</a:t>
            </a:r>
          </a:p>
          <a:p>
            <a:pPr marL="285750" indent="-285750">
              <a:buChar char="•"/>
            </a:pPr>
            <a:endParaRPr lang="en-US" sz="1400">
              <a:solidFill>
                <a:srgbClr val="FFFFFF"/>
              </a:solidFill>
            </a:endParaRPr>
          </a:p>
          <a:p>
            <a:pPr algn="ctr"/>
            <a:endParaRPr lang="en-US" sz="1400">
              <a:solidFill>
                <a:srgbClr val="FFFFFF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2C2E6D-774F-4B8E-B2F8-E2550DF8FB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17218" y="3804530"/>
            <a:ext cx="2415088" cy="2266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FFFFFF"/>
                </a:solidFill>
              </a:rPr>
              <a:t>Organization Types:</a:t>
            </a:r>
          </a:p>
          <a:p>
            <a:pPr marL="685800" lvl="1" indent="-228600">
              <a:buChar char="•"/>
            </a:pPr>
            <a:r>
              <a:rPr lang="en-US">
                <a:solidFill>
                  <a:srgbClr val="FFFFFF"/>
                </a:solidFill>
              </a:rPr>
              <a:t>Companies</a:t>
            </a:r>
          </a:p>
          <a:p>
            <a:pPr marL="685800" lvl="1" indent="-228600">
              <a:buChar char="•"/>
            </a:pPr>
            <a:r>
              <a:rPr lang="en-US">
                <a:solidFill>
                  <a:srgbClr val="FFFFFF"/>
                </a:solidFill>
              </a:rPr>
              <a:t>Non-profits</a:t>
            </a:r>
          </a:p>
          <a:p>
            <a:pPr marL="685800" lvl="1" indent="-228600">
              <a:buChar char="•"/>
            </a:pPr>
            <a:r>
              <a:rPr lang="en-US">
                <a:solidFill>
                  <a:srgbClr val="FFFFFF"/>
                </a:solidFill>
              </a:rPr>
              <a:t>Government Agencies</a:t>
            </a:r>
          </a:p>
          <a:p>
            <a:pPr marL="685800" lvl="1" indent="-228600">
              <a:buChar char="•"/>
            </a:pPr>
            <a:r>
              <a:rPr lang="en-US">
                <a:solidFill>
                  <a:srgbClr val="FFFFFF"/>
                </a:solidFill>
              </a:rPr>
              <a:t>Academic Institutions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AE9AE0-BEB9-461C-ACDD-75F77C7965E7}"/>
              </a:ext>
            </a:extLst>
          </p:cNvPr>
          <p:cNvSpPr txBox="1"/>
          <p:nvPr/>
        </p:nvSpPr>
        <p:spPr>
          <a:xfrm>
            <a:off x="6503986" y="3804530"/>
            <a:ext cx="2743200" cy="226825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lnSpc>
                <a:spcPct val="120000"/>
              </a:lnSpc>
              <a:spcBef>
                <a:spcPts val="1000"/>
              </a:spcBef>
              <a:buChar char="•"/>
            </a:pPr>
            <a:r>
              <a:rPr lang="en-US" sz="1400">
                <a:solidFill>
                  <a:srgbClr val="FFFFFF"/>
                </a:solidFill>
              </a:rPr>
              <a:t>Relationship Types:</a:t>
            </a: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har char="•"/>
            </a:pPr>
            <a:r>
              <a:rPr lang="en-US" sz="1400">
                <a:solidFill>
                  <a:srgbClr val="FFFFFF"/>
                </a:solidFill>
              </a:rPr>
              <a:t>Grant Partners</a:t>
            </a: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har char="•"/>
            </a:pPr>
            <a:r>
              <a:rPr lang="en-US" sz="1400">
                <a:solidFill>
                  <a:srgbClr val="FFFFFF"/>
                </a:solidFill>
              </a:rPr>
              <a:t>Advisory Board</a:t>
            </a: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har char="•"/>
            </a:pPr>
            <a:r>
              <a:rPr lang="en-US" sz="1400">
                <a:solidFill>
                  <a:srgbClr val="FFFFFF"/>
                </a:solidFill>
              </a:rPr>
              <a:t>Recruiting</a:t>
            </a: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har char="•"/>
            </a:pPr>
            <a:r>
              <a:rPr lang="en-US" sz="1400">
                <a:solidFill>
                  <a:srgbClr val="FFFFFF"/>
                </a:solidFill>
              </a:rPr>
              <a:t>Job Posting</a:t>
            </a: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har char="•"/>
            </a:pPr>
            <a:r>
              <a:rPr lang="en-US" sz="1400">
                <a:solidFill>
                  <a:srgbClr val="FFFFFF"/>
                </a:solidFill>
              </a:rPr>
              <a:t>Internship Posting</a:t>
            </a:r>
          </a:p>
          <a:p>
            <a:pPr marL="685800" lvl="1" indent="-228600">
              <a:lnSpc>
                <a:spcPct val="120000"/>
              </a:lnSpc>
              <a:spcBef>
                <a:spcPts val="500"/>
              </a:spcBef>
              <a:buChar char="•"/>
            </a:pPr>
            <a:r>
              <a:rPr lang="en-US" sz="1400">
                <a:solidFill>
                  <a:srgbClr val="FFFFFF"/>
                </a:solidFill>
              </a:rPr>
              <a:t>Other – the catch all</a:t>
            </a:r>
          </a:p>
        </p:txBody>
      </p:sp>
    </p:spTree>
    <p:extLst>
      <p:ext uri="{BB962C8B-B14F-4D97-AF65-F5344CB8AC3E}">
        <p14:creationId xmlns:p14="http://schemas.microsoft.com/office/powerpoint/2010/main" val="30937125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EF96E-5312-44E5-9B52-F9132207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Insert demo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B2803E-FBF6-4F09-BC6D-B5EDFCD80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Don't forget to insert some totally unfunny transition image (Mike)</a:t>
            </a:r>
          </a:p>
        </p:txBody>
      </p:sp>
    </p:spTree>
    <p:extLst>
      <p:ext uri="{BB962C8B-B14F-4D97-AF65-F5344CB8AC3E}">
        <p14:creationId xmlns:p14="http://schemas.microsoft.com/office/powerpoint/2010/main" val="3459683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4" descr="juggling_chainsaw_baby.gif">
            <a:extLst>
              <a:ext uri="{FF2B5EF4-FFF2-40B4-BE49-F238E27FC236}">
                <a16:creationId xmlns:a16="http://schemas.microsoft.com/office/drawing/2014/main" id="{2A9ADF69-37FE-422B-B082-AB2AC87D6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458" y="1108038"/>
            <a:ext cx="2411506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1383A7-D64E-415D-B81D-086718D94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Project management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7D1E4-8ACE-4084-B53B-EC4BA5D05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000">
                <a:solidFill>
                  <a:schemeClr val="tx2"/>
                </a:solidFill>
              </a:rPr>
              <a:t>Egg surgery and making salt from spilt milk tears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971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28D07-E4FC-4622-8F18-B00E5BC98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Unknown beginning challenges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59B20-1515-48CD-9367-39CAD21A2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Getting everyone into the same room was a task</a:t>
            </a:r>
          </a:p>
          <a:p>
            <a:pPr lvl="1"/>
            <a:r>
              <a:rPr lang="en-US"/>
              <a:t>Two seniors not free before class</a:t>
            </a:r>
          </a:p>
          <a:p>
            <a:pPr lvl="1"/>
            <a:r>
              <a:rPr lang="en-US"/>
              <a:t>One with an internship, generally working in the afternoon</a:t>
            </a:r>
          </a:p>
          <a:p>
            <a:pPr lvl="1"/>
            <a:r>
              <a:rPr lang="en-US"/>
              <a:t>Another who has to get home to take care of two infants</a:t>
            </a:r>
          </a:p>
          <a:p>
            <a:r>
              <a:rPr lang="en-US"/>
              <a:t>Clients are busy</a:t>
            </a:r>
          </a:p>
          <a:p>
            <a:pPr lvl="1"/>
            <a:r>
              <a:rPr lang="en-US"/>
              <a:t>Only kind of knew what we were doing, wasted time on vagaries</a:t>
            </a:r>
          </a:p>
          <a:p>
            <a:r>
              <a:rPr lang="en-US"/>
              <a:t>Scope hard to judge before knowing what we know now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61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B6AB7-30C8-4C9E-B1DD-18436BD90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Making salt</a:t>
            </a:r>
            <a:br>
              <a:rPr lang="en-US"/>
            </a:br>
            <a:r>
              <a:rPr lang="en-US"/>
              <a:t>(Successes)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6F4C1-3710-4A66-8C61-CC858E159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Best thing we did was get on </a:t>
            </a:r>
            <a:r>
              <a:rPr lang="en-US" err="1"/>
              <a:t>Github</a:t>
            </a:r>
          </a:p>
          <a:p>
            <a:pPr lvl="1"/>
            <a:r>
              <a:rPr lang="en-US"/>
              <a:t>We could work asynchronously</a:t>
            </a:r>
          </a:p>
          <a:p>
            <a:pPr lvl="1"/>
            <a:r>
              <a:rPr lang="en-US"/>
              <a:t>Kept us organized, could divvy up work</a:t>
            </a:r>
          </a:p>
          <a:p>
            <a:r>
              <a:rPr lang="en-US"/>
              <a:t>Conference calling </a:t>
            </a:r>
            <a:r>
              <a:rPr lang="en-US" err="1"/>
              <a:t>ftw</a:t>
            </a:r>
            <a:r>
              <a:rPr lang="en-US"/>
              <a:t> because Skype is </a:t>
            </a:r>
            <a:r>
              <a:rPr lang="en-US" err="1"/>
              <a:t>borked</a:t>
            </a:r>
            <a:r>
              <a:rPr lang="en-US"/>
              <a:t> and you can't physically meet with someone in Oregon</a:t>
            </a:r>
          </a:p>
          <a:p>
            <a:r>
              <a:rPr lang="en-US"/>
              <a:t>Sent client a list of things to think about before meetings</a:t>
            </a:r>
          </a:p>
          <a:p>
            <a:pPr lvl="1"/>
            <a:r>
              <a:rPr lang="en-US"/>
              <a:t>They provided forms they currently use so we didn't have to cover attributes at the meeting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4" name="Picture 4" descr="tear-collecting.jpg">
            <a:extLst>
              <a:ext uri="{FF2B5EF4-FFF2-40B4-BE49-F238E27FC236}">
                <a16:creationId xmlns:a16="http://schemas.microsoft.com/office/drawing/2014/main" id="{D2DAC2CA-C4E5-45D7-8F77-2C21DCCAF2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24"/>
          <a:stretch/>
        </p:blipFill>
        <p:spPr>
          <a:xfrm>
            <a:off x="4982298" y="266700"/>
            <a:ext cx="1742957" cy="1743075"/>
          </a:xfrm>
          <a:prstGeom prst="rect">
            <a:avLst/>
          </a:prstGeom>
        </p:spPr>
      </p:pic>
      <p:pic>
        <p:nvPicPr>
          <p:cNvPr id="6" name="Picture 6" descr="aid169962-v4-728px-Make-Salt-Crystals-Step-11-Version-3.jpg">
            <a:extLst>
              <a:ext uri="{FF2B5EF4-FFF2-40B4-BE49-F238E27FC236}">
                <a16:creationId xmlns:a16="http://schemas.microsoft.com/office/drawing/2014/main" id="{9CD9476E-AB08-45D6-BAA5-A9B1BCCB1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025" y="272870"/>
            <a:ext cx="2322787" cy="1744843"/>
          </a:xfrm>
          <a:prstGeom prst="rect">
            <a:avLst/>
          </a:prstGeom>
        </p:spPr>
      </p:pic>
      <p:pic>
        <p:nvPicPr>
          <p:cNvPr id="8" name="Picture 8" descr="aid169962-v4-728px-Make-Salt-Crystals-Step-12-Version-3.jpg">
            <a:extLst>
              <a:ext uri="{FF2B5EF4-FFF2-40B4-BE49-F238E27FC236}">
                <a16:creationId xmlns:a16="http://schemas.microsoft.com/office/drawing/2014/main" id="{2246439D-397C-4AC7-8C5F-36C71D67E3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500" y="295381"/>
            <a:ext cx="2272337" cy="170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41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838DBA2-246D-4087-AE0A-6EA2B4B65AF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84A92E7E-65AE-435D-9A18-61F276C17053}"/>
              </a:ext>
            </a:extLst>
          </p:cNvPr>
          <p:cNvSpPr/>
          <p:nvPr/>
        </p:nvSpPr>
        <p:spPr>
          <a:xfrm>
            <a:off x="6943916" y="1304925"/>
            <a:ext cx="3003550" cy="53815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Gantt.png">
            <a:extLst>
              <a:ext uri="{FF2B5EF4-FFF2-40B4-BE49-F238E27FC236}">
                <a16:creationId xmlns:a16="http://schemas.microsoft.com/office/drawing/2014/main" id="{E843C5AF-0130-4BEF-A51E-11A5E0CA5FE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l="-2" t="142" r="138" b="-142"/>
          <a:stretch/>
        </p:blipFill>
        <p:spPr>
          <a:xfrm>
            <a:off x="5400675" y="2493902"/>
            <a:ext cx="6087255" cy="304780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59F5B2-D088-429F-A45B-B86C0555D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349" y="619125"/>
            <a:ext cx="5170064" cy="14779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The timeline</a:t>
            </a:r>
            <a:br>
              <a:rPr lang="en-US">
                <a:latin typeface="+mj-ea"/>
                <a:cs typeface="+mj-ea"/>
              </a:rPr>
            </a:br>
            <a:r>
              <a:rPr lang="en-US" sz="4400">
                <a:solidFill>
                  <a:srgbClr val="000000"/>
                </a:solidFill>
              </a:rPr>
              <a:t>highlights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EA1117-7B76-40E7-AD31-5D165E60B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04900" y="366582"/>
            <a:ext cx="3819525" cy="5851656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Week 1 + 2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Fumbling for a client and setting up a first meeting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Week 3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Maybe we'll get feedback to help with the next client meeting?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Week 4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Schedule with client, oh wait feedback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Week 5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Can't physically meet together, start using </a:t>
            </a:r>
            <a:r>
              <a:rPr lang="en-US" err="1"/>
              <a:t>Github</a:t>
            </a:r>
            <a:r>
              <a:rPr lang="en-US"/>
              <a:t> and rush to finish milestone 2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Week 6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Client is ecstatic with design we've presented to him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Week 7 + 8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Erik requests we present first at meeting with Sara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UI critical team member goes into food coma during crunch time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Where ma peeps?</a:t>
            </a:r>
          </a:p>
        </p:txBody>
      </p:sp>
    </p:spTree>
    <p:extLst>
      <p:ext uri="{BB962C8B-B14F-4D97-AF65-F5344CB8AC3E}">
        <p14:creationId xmlns:p14="http://schemas.microsoft.com/office/powerpoint/2010/main" val="3434991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90F3E-F586-46D1-B668-E2FA28B94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Egg surgery</a:t>
            </a:r>
            <a:br>
              <a:rPr lang="en-US"/>
            </a:br>
            <a:r>
              <a:rPr lang="en-US"/>
              <a:t>(what we could do better)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9F1E5-136F-47CC-9570-7A224F75B7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Keep in better contact</a:t>
            </a:r>
          </a:p>
          <a:p>
            <a:pPr lvl="1"/>
            <a:r>
              <a:rPr lang="en-US"/>
              <a:t>If there is a problem or blocker don't keep it to yourself</a:t>
            </a:r>
          </a:p>
          <a:p>
            <a:r>
              <a:rPr lang="en-US"/>
              <a:t>Find a way to spread working time</a:t>
            </a:r>
          </a:p>
          <a:p>
            <a:pPr lvl="1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2ADCD5-9E99-4BD6-A2F4-86A846558A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Better utilize physical meetings</a:t>
            </a:r>
          </a:p>
          <a:p>
            <a:pPr lvl="1">
              <a:buFont typeface="Arial"/>
            </a:pPr>
            <a:r>
              <a:rPr lang="en-US"/>
              <a:t>Draw up unambiguous specs</a:t>
            </a:r>
          </a:p>
          <a:p>
            <a:pPr>
              <a:buFont typeface="Arial"/>
            </a:pPr>
            <a:r>
              <a:rPr lang="en-US"/>
              <a:t>Have a plan going into client meetings</a:t>
            </a:r>
          </a:p>
        </p:txBody>
      </p:sp>
    </p:spTree>
    <p:extLst>
      <p:ext uri="{BB962C8B-B14F-4D97-AF65-F5344CB8AC3E}">
        <p14:creationId xmlns:p14="http://schemas.microsoft.com/office/powerpoint/2010/main" val="3631958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838DBA2-246D-4087-AE0A-6EA2B4B65AF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" name="Picture 5" descr="turbo_tax_3x2.png">
            <a:extLst>
              <a:ext uri="{FF2B5EF4-FFF2-40B4-BE49-F238E27FC236}">
                <a16:creationId xmlns:a16="http://schemas.microsoft.com/office/drawing/2014/main" id="{09635446-223B-4488-908A-08DEF61EFE0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t="2059" r="-3" b="-3"/>
          <a:stretch/>
        </p:blipFill>
        <p:spPr>
          <a:xfrm>
            <a:off x="1141412" y="2497720"/>
            <a:ext cx="4662140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DC711-1C39-45EE-BDE7-E069825B2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Egg Surgery</a:t>
            </a:r>
            <a:br>
              <a:rPr lang="en-US" sz="3600"/>
            </a:br>
            <a:r>
              <a:rPr lang="en-US" sz="3600"/>
              <a:t>(Suggestions)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62DB9E-BF13-4579-939C-3EE02A776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06529" y="2628900"/>
            <a:ext cx="4844521" cy="3541714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If a client absolutely needs a UI, maybe don't pick them unless your team isn't already doing every other activity in the world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A list of pre-screened potential clients to choose from 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Would shrink milestone 1 to a week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Circumvents student naivety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Maybe an intermediate milestone between 1 and 2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Work is currently loaded toward the end of the semester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Devote a bit of class time to doing projects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Allows groups with tight schedules to have time together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/>
              <a:t>Teacher can wander around a get an idea of how groups are doing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67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takemymoney.jpg">
            <a:extLst>
              <a:ext uri="{FF2B5EF4-FFF2-40B4-BE49-F238E27FC236}">
                <a16:creationId xmlns:a16="http://schemas.microsoft.com/office/drawing/2014/main" id="{F7FFBFD1-63CD-456D-9EDF-AE51E6C15C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212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DEFCC-97EB-42A2-B419-30A2AD9B1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brief introduction to RISE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64A43-7DDD-4A2B-9FB8-1D2AF45F65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And our interactions</a:t>
            </a:r>
          </a:p>
        </p:txBody>
      </p:sp>
    </p:spTree>
    <p:extLst>
      <p:ext uri="{BB962C8B-B14F-4D97-AF65-F5344CB8AC3E}">
        <p14:creationId xmlns:p14="http://schemas.microsoft.com/office/powerpoint/2010/main" val="2777116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B3E6A-A296-4139-A5E5-6B83AEB27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C7B002BD-3DA6-4957-A187-7C1D60D2C8DA}"/>
              </a:ext>
            </a:extLst>
          </p:cNvPr>
          <p:cNvSpPr/>
          <p:nvPr/>
        </p:nvSpPr>
        <p:spPr>
          <a:xfrm>
            <a:off x="1141413" y="2600325"/>
            <a:ext cx="3476662" cy="1740901"/>
          </a:xfrm>
          <a:prstGeom prst="wedgeEllipseCallou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Shout out to draw.io</a:t>
            </a:r>
          </a:p>
          <a:p>
            <a:pPr algn="ctr"/>
            <a:r>
              <a:rPr lang="en-US"/>
              <a:t>For having a great</a:t>
            </a:r>
          </a:p>
          <a:p>
            <a:pPr algn="ctr"/>
            <a:r>
              <a:rPr lang="en-US"/>
              <a:t>Diagramming tool</a:t>
            </a:r>
          </a:p>
        </p:txBody>
      </p:sp>
    </p:spTree>
    <p:extLst>
      <p:ext uri="{BB962C8B-B14F-4D97-AF65-F5344CB8AC3E}">
        <p14:creationId xmlns:p14="http://schemas.microsoft.com/office/powerpoint/2010/main" val="4102759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554F0-9C0E-46E4-B6B3-6325F238D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RISE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E342F-D401-4060-8F68-5F3C928BC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/>
              <a:t>If you're in a STEM major they will hook you up</a:t>
            </a:r>
          </a:p>
          <a:p>
            <a:pPr lvl="1"/>
            <a:r>
              <a:rPr lang="en-US"/>
              <a:t>Job applications, internships, etc.</a:t>
            </a:r>
          </a:p>
          <a:p>
            <a:pPr lvl="1"/>
            <a:r>
              <a:rPr lang="en-US"/>
              <a:t>They'll set you up with a teacher/mentor to do research projects</a:t>
            </a:r>
          </a:p>
          <a:p>
            <a:r>
              <a:rPr lang="en-US"/>
              <a:t>Connect instructors with community projects for their classes (service learning)</a:t>
            </a:r>
          </a:p>
          <a:p>
            <a:r>
              <a:rPr lang="en-US"/>
              <a:t>Bring in organizations for job fairs and other events</a:t>
            </a:r>
          </a:p>
          <a:p>
            <a:r>
              <a:rPr lang="en-US"/>
              <a:t>Put on STEM oriented workshops</a:t>
            </a:r>
          </a:p>
          <a:p>
            <a:pPr lvl="1"/>
            <a:r>
              <a:rPr lang="en-US"/>
              <a:t>Ex. Light a pumpkin with an </a:t>
            </a:r>
            <a:r>
              <a:rPr lang="en-US" err="1"/>
              <a:t>arduino</a:t>
            </a:r>
            <a:r>
              <a:rPr lang="en-US"/>
              <a:t> (Fall '17)</a:t>
            </a:r>
          </a:p>
          <a:p>
            <a:pPr lvl="1"/>
            <a:r>
              <a:rPr lang="en-US"/>
              <a:t>Ex. Learn to solder (Fall '17)</a:t>
            </a:r>
          </a:p>
        </p:txBody>
      </p:sp>
    </p:spTree>
    <p:extLst>
      <p:ext uri="{BB962C8B-B14F-4D97-AF65-F5344CB8AC3E}">
        <p14:creationId xmlns:p14="http://schemas.microsoft.com/office/powerpoint/2010/main" val="4025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monkey meeting.jpeg">
            <a:extLst>
              <a:ext uri="{FF2B5EF4-FFF2-40B4-BE49-F238E27FC236}">
                <a16:creationId xmlns:a16="http://schemas.microsoft.com/office/drawing/2014/main" id="{BBD661D4-B17D-44CC-AA1F-1AC2D5EAE8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" t="6993"/>
          <a:stretch/>
        </p:blipFill>
        <p:spPr>
          <a:xfrm>
            <a:off x="6092474" y="2073849"/>
            <a:ext cx="5445443" cy="290527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152C8D-DEF3-4B4C-AB82-CC62D6348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First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22B55-589F-476E-9DF4-ABCB51FBC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Three people:</a:t>
            </a:r>
          </a:p>
          <a:p>
            <a:pPr lvl="1"/>
            <a:r>
              <a:rPr lang="en-US"/>
              <a:t>Michael Reese (director)</a:t>
            </a:r>
          </a:p>
          <a:p>
            <a:pPr lvl="1"/>
            <a:r>
              <a:rPr lang="en-US"/>
              <a:t>Sapan - administration focused</a:t>
            </a:r>
          </a:p>
          <a:p>
            <a:pPr lvl="1"/>
            <a:r>
              <a:rPr lang="en-US"/>
              <a:t>Chiew – advising focused</a:t>
            </a:r>
          </a:p>
          <a:p>
            <a:r>
              <a:rPr lang="en-US" sz="2000"/>
              <a:t>1.5 hours</a:t>
            </a:r>
          </a:p>
          <a:p>
            <a:pPr lvl="1"/>
            <a:r>
              <a:rPr lang="en-US"/>
              <a:t>They kind of knew what they wanted</a:t>
            </a:r>
          </a:p>
          <a:p>
            <a:pPr lvl="1"/>
            <a:r>
              <a:rPr lang="en-US"/>
              <a:t>Jumped around topics</a:t>
            </a:r>
          </a:p>
          <a:p>
            <a:pPr lvl="1"/>
            <a:r>
              <a:rPr lang="en-US"/>
              <a:t>Easily side-tracked</a:t>
            </a:r>
          </a:p>
        </p:txBody>
      </p:sp>
    </p:spTree>
    <p:extLst>
      <p:ext uri="{BB962C8B-B14F-4D97-AF65-F5344CB8AC3E}">
        <p14:creationId xmlns:p14="http://schemas.microsoft.com/office/powerpoint/2010/main" val="1889960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05671-4625-4147-9334-B84536642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Second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1F2A6-4446-4D35-8DA3-162819689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We had sent them a list of things to think about</a:t>
            </a:r>
          </a:p>
          <a:p>
            <a:r>
              <a:rPr lang="en-US"/>
              <a:t>Chiew was in China for three weeks</a:t>
            </a:r>
          </a:p>
          <a:p>
            <a:pPr lvl="1"/>
            <a:r>
              <a:rPr lang="en-US"/>
              <a:t>Unfortunate because we decided to limit our scope to student oriented portions</a:t>
            </a:r>
          </a:p>
          <a:p>
            <a:r>
              <a:rPr lang="en-US"/>
              <a:t>Were able to nail down a solid ERD foundation</a:t>
            </a:r>
          </a:p>
          <a:p>
            <a:r>
              <a:rPr lang="en-US"/>
              <a:t>Received forms that gave us most attributes that would be the DB</a:t>
            </a:r>
          </a:p>
        </p:txBody>
      </p:sp>
    </p:spTree>
    <p:extLst>
      <p:ext uri="{BB962C8B-B14F-4D97-AF65-F5344CB8AC3E}">
        <p14:creationId xmlns:p14="http://schemas.microsoft.com/office/powerpoint/2010/main" val="3874453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F1A2-E55F-4510-A937-87D29F368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Third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BD1CA-7AEC-4ADE-A88D-23B3B9165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/>
              <a:t>Making sure our database covered their biggest needs</a:t>
            </a:r>
          </a:p>
          <a:p>
            <a:pPr lvl="1"/>
            <a:r>
              <a:rPr lang="en-US"/>
              <a:t>Cut student projects as they aren't doing too many yet and it's fairly complex to implement</a:t>
            </a:r>
          </a:p>
          <a:p>
            <a:r>
              <a:rPr lang="en-US"/>
              <a:t>Explained the ERD</a:t>
            </a:r>
          </a:p>
          <a:p>
            <a:r>
              <a:rPr lang="en-US"/>
              <a:t>Michael expressed he'd be interested in expanding the database at some point</a:t>
            </a:r>
          </a:p>
          <a:p>
            <a:pPr lvl="1"/>
            <a:r>
              <a:rPr lang="en-US"/>
              <a:t>If anyone is interested, maybe hit him up for an internship</a:t>
            </a:r>
          </a:p>
          <a:p>
            <a:pPr lvl="1"/>
            <a:r>
              <a:rPr lang="en-US"/>
              <a:t>Or the next databases class could add to it</a:t>
            </a:r>
          </a:p>
          <a:p>
            <a:r>
              <a:rPr lang="en-US"/>
              <a:t>Very happy with what we've got</a:t>
            </a:r>
          </a:p>
        </p:txBody>
      </p:sp>
    </p:spTree>
    <p:extLst>
      <p:ext uri="{BB962C8B-B14F-4D97-AF65-F5344CB8AC3E}">
        <p14:creationId xmlns:p14="http://schemas.microsoft.com/office/powerpoint/2010/main" val="1841514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B86F577-8905-4B21-8AF3-C1BB3433775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Picture 4" descr="RISE Database ERD.png">
            <a:extLst>
              <a:ext uri="{FF2B5EF4-FFF2-40B4-BE49-F238E27FC236}">
                <a16:creationId xmlns:a16="http://schemas.microsoft.com/office/drawing/2014/main" id="{588CC844-787A-4095-9366-26B9854E0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5696" y="1108038"/>
            <a:ext cx="6973030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4F9149-F8D6-44E6-AEC4-B5461405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Database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D13E3E-6DC6-4A57-9894-101F31799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6424" y="544336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tx2"/>
                </a:solidFill>
              </a:rPr>
              <a:t>Or how we bent the ERD to our bidding</a:t>
            </a:r>
          </a:p>
        </p:txBody>
      </p:sp>
    </p:spTree>
    <p:extLst>
      <p:ext uri="{BB962C8B-B14F-4D97-AF65-F5344CB8AC3E}">
        <p14:creationId xmlns:p14="http://schemas.microsoft.com/office/powerpoint/2010/main" val="2722552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4E035BE-9FF4-43D3-BC25-CF582D7FF85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85ECEC0-FF5D-4348-92C7-1EA7C61E770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B265079-C6C2-4298-9FC4-325BE9A0B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057" y="1171575"/>
            <a:ext cx="2870200" cy="1824248"/>
          </a:xfrm>
        </p:spPr>
        <p:txBody>
          <a:bodyPr>
            <a:normAutofit/>
          </a:bodyPr>
          <a:lstStyle/>
          <a:p>
            <a:pPr algn="r"/>
            <a:r>
              <a:rPr lang="en-US" sz="3100" u="sng"/>
              <a:t>Client</a:t>
            </a:r>
            <a:r>
              <a:rPr lang="en-US" sz="3100"/>
              <a:t> </a:t>
            </a:r>
            <a:r>
              <a:rPr lang="en-US" sz="3100" u="sng"/>
              <a:t>requirements</a:t>
            </a:r>
            <a:endParaRPr lang="en-US" u="s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0C031-A49B-4ECF-B488-DC6440BB2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488" y="1082675"/>
            <a:ext cx="5751512" cy="43319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600" u="sng"/>
              <a:t>Two Main Things</a:t>
            </a:r>
          </a:p>
          <a:p>
            <a:r>
              <a:rPr lang="en-US" sz="1800"/>
              <a:t>Keep track of student advising</a:t>
            </a:r>
            <a:endParaRPr lang="en-US"/>
          </a:p>
          <a:p>
            <a:pPr lvl="1"/>
            <a:r>
              <a:rPr lang="en-US" sz="1800"/>
              <a:t>Includes non-student community members</a:t>
            </a:r>
          </a:p>
          <a:p>
            <a:r>
              <a:rPr lang="en-US" sz="1800"/>
              <a:t>Keep track of organization relationships</a:t>
            </a:r>
          </a:p>
          <a:p>
            <a:pPr lvl="1"/>
            <a:r>
              <a:rPr lang="en-US" sz="1800"/>
              <a:t>Many organization types</a:t>
            </a:r>
          </a:p>
          <a:p>
            <a:pPr lvl="1"/>
            <a:r>
              <a:rPr lang="en-US" sz="1800"/>
              <a:t>Many relationship types</a:t>
            </a:r>
          </a:p>
        </p:txBody>
      </p:sp>
      <p:pic>
        <p:nvPicPr>
          <p:cNvPr id="4" name="Picture 4" descr="istock_000018102862xsmall.jpg">
            <a:extLst>
              <a:ext uri="{FF2B5EF4-FFF2-40B4-BE49-F238E27FC236}">
                <a16:creationId xmlns:a16="http://schemas.microsoft.com/office/drawing/2014/main" id="{667FAC51-184D-47DF-B9DF-13D931E27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493" y="2847975"/>
            <a:ext cx="2598036" cy="259480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10759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Student Advising.png">
            <a:extLst>
              <a:ext uri="{FF2B5EF4-FFF2-40B4-BE49-F238E27FC236}">
                <a16:creationId xmlns:a16="http://schemas.microsoft.com/office/drawing/2014/main" id="{9447D45D-8B42-4C78-82EF-FEF8FE68B4C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l="-287" r="292" b="-49"/>
          <a:stretch/>
        </p:blipFill>
        <p:spPr>
          <a:xfrm>
            <a:off x="6724116" y="618518"/>
            <a:ext cx="4196785" cy="559872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B310E4C-FC17-4BD6-BFA3-494B12C50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CLIENT REQUIREMENTS:</a:t>
            </a:r>
            <a:br>
              <a:rPr lang="en-US"/>
            </a:br>
            <a:r>
              <a:rPr lang="en-US"/>
              <a:t>STUDENT ADVISING</a:t>
            </a:r>
          </a:p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6A1602-5BE4-4643-AF22-9A7539054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2249487"/>
            <a:ext cx="4459287" cy="3965046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/>
              <a:t>Top priority is keeping track of demographic data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/>
              <a:t>Must be able to generate reports by zip code with demographic filters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/>
              <a:t>Keep track of advising sessions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2000"/>
              <a:t>Limit of three for non-students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/>
              <a:t>A student may meet with different advisors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010845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20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Circuit</vt:lpstr>
      <vt:lpstr>Save all the datas!</vt:lpstr>
      <vt:lpstr>A brief introduction to RISE</vt:lpstr>
      <vt:lpstr>What does RISE do?</vt:lpstr>
      <vt:lpstr>First meeting</vt:lpstr>
      <vt:lpstr>Second meeting</vt:lpstr>
      <vt:lpstr>Third meeting</vt:lpstr>
      <vt:lpstr>Database architecture</vt:lpstr>
      <vt:lpstr>Client requirements</vt:lpstr>
      <vt:lpstr>CLIENT REQUIREMENTS: STUDENT ADVISING </vt:lpstr>
      <vt:lpstr>Client requirements: student advising</vt:lpstr>
      <vt:lpstr>CLIENT REQUIREMENTS: ORG RELATIONSHIPS </vt:lpstr>
      <vt:lpstr>Insert demo here</vt:lpstr>
      <vt:lpstr>Project management</vt:lpstr>
      <vt:lpstr>Unknown beginning challenges</vt:lpstr>
      <vt:lpstr>Making salt (Successes)</vt:lpstr>
      <vt:lpstr>The timeline highlights</vt:lpstr>
      <vt:lpstr>Egg surgery (what we could do better)</vt:lpstr>
      <vt:lpstr>Egg Surgery (Suggestions)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Save all the datas!</dc:title>
  <cp:revision>1</cp:revision>
  <dcterms:modified xsi:type="dcterms:W3CDTF">2017-11-29T09:34:40Z</dcterms:modified>
</cp:coreProperties>
</file>

<file path=docProps/thumbnail.jpeg>
</file>